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63" r:id="rId4"/>
    <p:sldId id="259" r:id="rId5"/>
    <p:sldId id="264" r:id="rId6"/>
    <p:sldId id="262" r:id="rId7"/>
    <p:sldId id="265" r:id="rId8"/>
    <p:sldId id="266" r:id="rId9"/>
    <p:sldId id="269" r:id="rId10"/>
    <p:sldId id="267" r:id="rId11"/>
    <p:sldId id="268" r:id="rId12"/>
    <p:sldId id="270" r:id="rId13"/>
    <p:sldId id="284" r:id="rId14"/>
    <p:sldId id="286" r:id="rId15"/>
    <p:sldId id="298" r:id="rId16"/>
    <p:sldId id="297" r:id="rId17"/>
    <p:sldId id="275" r:id="rId18"/>
    <p:sldId id="276" r:id="rId19"/>
    <p:sldId id="271" r:id="rId20"/>
    <p:sldId id="273" r:id="rId21"/>
    <p:sldId id="277" r:id="rId22"/>
    <p:sldId id="303" r:id="rId23"/>
    <p:sldId id="304" r:id="rId24"/>
    <p:sldId id="306" r:id="rId25"/>
    <p:sldId id="305" r:id="rId26"/>
    <p:sldId id="278" r:id="rId27"/>
    <p:sldId id="282" r:id="rId28"/>
    <p:sldId id="272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37" r:id="rId46"/>
    <p:sldId id="338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279" r:id="rId61"/>
    <p:sldId id="302" r:id="rId62"/>
    <p:sldId id="280" r:id="rId63"/>
    <p:sldId id="283" r:id="rId64"/>
    <p:sldId id="299" r:id="rId65"/>
    <p:sldId id="33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ABC"/>
    <a:srgbClr val="414282"/>
    <a:srgbClr val="040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7"/>
    <p:restoredTop sz="85759"/>
  </p:normalViewPr>
  <p:slideViewPr>
    <p:cSldViewPr snapToGrid="0" snapToObjects="1">
      <p:cViewPr varScale="1">
        <p:scale>
          <a:sx n="93" d="100"/>
          <a:sy n="93" d="100"/>
        </p:scale>
        <p:origin x="1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F5170-31E1-9941-B759-7113DA060E2B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3B21E-7500-F243-A508-4C47D2AF1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mstrade.sipri.org/armstrade/page/toplist.php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9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8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5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10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0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2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65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97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d3-graph </a:t>
            </a:r>
            <a:r>
              <a:rPr lang="en-AU" dirty="0" err="1"/>
              <a:t>gallery.com</a:t>
            </a: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5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Very</a:t>
            </a:r>
            <a:r>
              <a:rPr lang="en-AU" baseline="0" dirty="0"/>
              <a:t> simple dataset, </a:t>
            </a:r>
          </a:p>
          <a:p>
            <a:endParaRPr lang="en-AU" baseline="0" dirty="0"/>
          </a:p>
          <a:p>
            <a:r>
              <a:rPr lang="en-AU" baseline="0" dirty="0"/>
              <a:t>-&gt; What would you do ?</a:t>
            </a:r>
          </a:p>
          <a:p>
            <a:endParaRPr lang="en-AU" baseline="0" dirty="0"/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quantity of weapons exported by the top 50 largest exporters in 2017.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Stockholm International Peace Research Institute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r>
              <a:rPr lang="en-AU" dirty="0">
                <a:sym typeface="Wingdings"/>
              </a:rPr>
              <a:t>Demo first part of the website</a:t>
            </a:r>
          </a:p>
          <a:p>
            <a:pPr marL="171450" indent="-171450">
              <a:buFont typeface="Wingdings" charset="2"/>
              <a:buChar char="à"/>
            </a:pPr>
            <a:endParaRPr lang="en-AU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+ WEBSITE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9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4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5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 story part of the website</a:t>
            </a:r>
            <a:br>
              <a:rPr lang="en-AU" dirty="0"/>
            </a:br>
            <a:r>
              <a:rPr lang="en-AU" dirty="0"/>
              <a:t>Show that code is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3B21E-7500-F243-A508-4C47D2AF10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7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32E79-D1E5-E645-A33C-56FC363DE5B0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01E2-CA75-A043-BEA5-DDADAF5D9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7/3/29/declutter-this-graph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storytellingwithdata.com/abou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data-to-viz.com/caveat/spaghetti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ata-to-viz.com/caveat/aspect_ratio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data-to-viz.com/caveat/error_bar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data-to-viz.com/caveat/error_bar.htm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edora.com/2011/01/2011-state-of-the-union-visualizations.html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edora.com/2011/01/2011-state-of-the-union-visualizations.html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matters.org/blog/2013/04/05/fox-news-newest-dishonest-chart-immigration-enf/193507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matters.org/blog/2013/04/05/fox-news-newest-dishonest-chart-immigration-enf/193507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wardtufte.com/bboard/q-and-a-fetch-msg?msg_id=00003q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6/02/common-data-visualization-mistakes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6/02/common-data-visualization-mistakes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caveats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chartmaker.visualisingdata.com/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chartmaker.visualisingdata.com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3-graph-gallery.com/" TargetMode="Externa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mailto:Yan.holtz.data@gmail.com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96" y="2306904"/>
            <a:ext cx="7668925" cy="109086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10467" y="4143328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 classification of chart types </a:t>
            </a:r>
            <a:r>
              <a:rPr lang="fr-FR" sz="2000" dirty="0" err="1"/>
              <a:t>based</a:t>
            </a:r>
            <a:r>
              <a:rPr lang="fr-FR" sz="2000" dirty="0"/>
              <a:t> on input data format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10216" y="6384028"/>
            <a:ext cx="508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Dataviz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Meetup | Toulouse | June 2019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6193" y="0"/>
            <a:ext cx="407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 project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by Yan Holtz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Conor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Healy</a:t>
            </a:r>
          </a:p>
        </p:txBody>
      </p:sp>
    </p:spTree>
    <p:extLst>
      <p:ext uri="{BB962C8B-B14F-4D97-AF65-F5344CB8AC3E}">
        <p14:creationId xmlns:p14="http://schemas.microsoft.com/office/powerpoint/2010/main" val="37996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32" y="1592316"/>
            <a:ext cx="8043075" cy="45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86" y="435085"/>
            <a:ext cx="6121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6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1693771"/>
            <a:ext cx="1438656" cy="14386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58" y="1693771"/>
            <a:ext cx="1438656" cy="1438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72" y="3620304"/>
            <a:ext cx="1438656" cy="14386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3" y="3620304"/>
            <a:ext cx="1438656" cy="14386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6" y="1693771"/>
            <a:ext cx="1438656" cy="1438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215" y="3620305"/>
            <a:ext cx="1438656" cy="14386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1" y="3620304"/>
            <a:ext cx="1438656" cy="143865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3506138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66206" y="1517782"/>
            <a:ext cx="8529036" cy="393279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93371" y="240632"/>
            <a:ext cx="5072187" cy="99029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>
                <a:solidFill>
                  <a:srgbClr val="FF0000"/>
                </a:solidFill>
              </a:rPr>
              <a:t>1 categorical </a:t>
            </a:r>
            <a:r>
              <a:rPr lang="en-AU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numerical variable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observation per group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116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6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620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>
                <a:solidFill>
                  <a:srgbClr val="FF0000"/>
                </a:solidFill>
              </a:rPr>
              <a:t>1 categorical </a:t>
            </a:r>
            <a:r>
              <a:rPr lang="en-AU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29464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numeric variable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9519" y="4232894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>
                <a:solidFill>
                  <a:srgbClr val="FF0000"/>
                </a:solidFill>
              </a:rPr>
              <a:t>Several</a:t>
            </a:r>
            <a:r>
              <a:rPr lang="en-AU" dirty="0">
                <a:solidFill>
                  <a:srgbClr val="FF0000"/>
                </a:solidFill>
              </a:rPr>
              <a:t> observations per group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307604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948957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463" y="4556059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7" y="1350801"/>
            <a:ext cx="2374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99" y="3699494"/>
            <a:ext cx="3794010" cy="273361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0786" y="561045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Perception of </a:t>
            </a:r>
            <a:r>
              <a:rPr lang="fr-FR" sz="2400" dirty="0" err="1">
                <a:solidFill>
                  <a:srgbClr val="414282"/>
                </a:solidFill>
              </a:rPr>
              <a:t>probability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395300" y="3484178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7782" y="5946358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>
                <a:solidFill>
                  <a:srgbClr val="FF0000"/>
                </a:solidFill>
              </a:rPr>
              <a:t>1 categorical </a:t>
            </a:r>
            <a:r>
              <a:rPr lang="en-AU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18626" y="5945980"/>
            <a:ext cx="1536222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1 numeric variable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6829" y="4082367"/>
            <a:ext cx="1536222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u="sng" dirty="0">
                <a:solidFill>
                  <a:srgbClr val="FF0000"/>
                </a:solidFill>
              </a:rPr>
              <a:t>Several</a:t>
            </a:r>
            <a:r>
              <a:rPr lang="en-AU" dirty="0">
                <a:solidFill>
                  <a:srgbClr val="FF0000"/>
                </a:solidFill>
              </a:rPr>
              <a:t> observation per group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196766" y="5287801"/>
            <a:ext cx="0" cy="47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38119" y="5277900"/>
            <a:ext cx="288585" cy="41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838119" y="4544032"/>
            <a:ext cx="523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9" y="1350801"/>
            <a:ext cx="2374900" cy="386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499" y="561045"/>
            <a:ext cx="3274123" cy="2398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817" y="561045"/>
            <a:ext cx="3287994" cy="23347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817" y="3699494"/>
            <a:ext cx="3334255" cy="26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So</a:t>
            </a:r>
            <a:r>
              <a:rPr lang="mr-IN" sz="2400" dirty="0">
                <a:solidFill>
                  <a:srgbClr val="414282"/>
                </a:solidFill>
              </a:rPr>
              <a:t>…</a:t>
            </a:r>
            <a:endParaRPr lang="fr-FR" sz="2400" dirty="0">
              <a:solidFill>
                <a:srgbClr val="41428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55834" y="2695903"/>
            <a:ext cx="9285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2800" dirty="0"/>
              <a:t>Knowing the </a:t>
            </a:r>
            <a:r>
              <a:rPr lang="en-AU" sz="2800" b="1" dirty="0">
                <a:solidFill>
                  <a:srgbClr val="68BABC"/>
                </a:solidFill>
              </a:rPr>
              <a:t>possibilities</a:t>
            </a:r>
            <a:r>
              <a:rPr lang="en-AU" sz="2800" dirty="0"/>
              <a:t> is the </a:t>
            </a:r>
            <a:r>
              <a:rPr lang="en-AU" sz="2800" b="1" dirty="0">
                <a:solidFill>
                  <a:srgbClr val="68BABC"/>
                </a:solidFill>
              </a:rPr>
              <a:t>first step </a:t>
            </a:r>
            <a:r>
              <a:rPr lang="en-AU" sz="2800" dirty="0"/>
              <a:t>in chart choice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/>
              <a:t>Not easy to know </a:t>
            </a:r>
            <a:r>
              <a:rPr lang="en-AU" sz="2800" b="1" dirty="0">
                <a:solidFill>
                  <a:srgbClr val="68BABC"/>
                </a:solidFill>
              </a:rPr>
              <a:t>all</a:t>
            </a:r>
            <a:r>
              <a:rPr lang="en-AU" sz="2800" dirty="0"/>
              <a:t> the </a:t>
            </a:r>
            <a:r>
              <a:rPr lang="en-AU" sz="2800" b="1" dirty="0">
                <a:solidFill>
                  <a:srgbClr val="68BABC"/>
                </a:solidFill>
              </a:rPr>
              <a:t>chart types</a:t>
            </a:r>
          </a:p>
          <a:p>
            <a:pPr marL="285750" indent="-285750">
              <a:buFont typeface="Arial" charset="0"/>
              <a:buChar char="•"/>
            </a:pPr>
            <a:endParaRPr lang="en-AU" sz="2800" dirty="0"/>
          </a:p>
          <a:p>
            <a:pPr marL="285750" indent="-285750">
              <a:buFont typeface="Arial" charset="0"/>
              <a:buChar char="•"/>
            </a:pPr>
            <a:r>
              <a:rPr lang="en-AU" sz="2800" dirty="0"/>
              <a:t>Hard to figure out options </a:t>
            </a:r>
            <a:r>
              <a:rPr lang="en-AU" sz="2800" b="1" dirty="0">
                <a:solidFill>
                  <a:srgbClr val="68BABC"/>
                </a:solidFill>
              </a:rPr>
              <a:t>from a dataset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071644" y="5945988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Let’s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build</a:t>
            </a:r>
            <a:r>
              <a:rPr lang="fr-FR" sz="2400" dirty="0">
                <a:solidFill>
                  <a:srgbClr val="414282"/>
                </a:solidFill>
              </a:rPr>
              <a:t> a </a:t>
            </a:r>
            <a:r>
              <a:rPr lang="fr-FR" sz="2400" dirty="0" err="1">
                <a:solidFill>
                  <a:srgbClr val="414282"/>
                </a:solidFill>
              </a:rPr>
              <a:t>decision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tree</a:t>
            </a:r>
            <a:endParaRPr lang="fr-FR" sz="2400" dirty="0">
              <a:solidFill>
                <a:srgbClr val="414282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7217978" y="6176820"/>
            <a:ext cx="626611" cy="0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86073" y="2461740"/>
            <a:ext cx="624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WHAT YOU SHOULD DO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63933" y="3591567"/>
            <a:ext cx="475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About 20 examples of storytelling with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9333717" y="6453417"/>
            <a:ext cx="285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/#story</a:t>
            </a:r>
          </a:p>
        </p:txBody>
      </p:sp>
    </p:spTree>
    <p:extLst>
      <p:ext uri="{BB962C8B-B14F-4D97-AF65-F5344CB8AC3E}">
        <p14:creationId xmlns:p14="http://schemas.microsoft.com/office/powerpoint/2010/main" val="209860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3" y="0"/>
            <a:ext cx="61041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6710106" y="1418896"/>
            <a:ext cx="4430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should</a:t>
            </a:r>
            <a:r>
              <a:rPr lang="fr-FR" sz="3200" dirty="0"/>
              <a:t> I do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my</a:t>
            </a:r>
            <a:r>
              <a:rPr lang="fr-FR" sz="3200" dirty="0"/>
              <a:t> data ??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2283544"/>
            <a:ext cx="3247088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7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4903837" y="3058862"/>
            <a:ext cx="2671633" cy="584775"/>
          </a:xfrm>
          <a:prstGeom prst="rect">
            <a:avLst/>
          </a:prstGeom>
          <a:noFill/>
          <a:ln>
            <a:solidFill>
              <a:srgbClr val="414282"/>
            </a:solidFill>
          </a:ln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414282"/>
                </a:solidFill>
              </a:rPr>
              <a:t>Chart Decision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115469" y="2236767"/>
            <a:ext cx="9573" cy="61485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797124" y="2709733"/>
            <a:ext cx="834635" cy="459486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797124" y="4049090"/>
            <a:ext cx="621332" cy="59980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548962" y="3918529"/>
            <a:ext cx="871554" cy="703351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757160" y="4588978"/>
            <a:ext cx="1749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Who’s reading ?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339897" y="4653055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Interactive  or Static?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305236" y="1308094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Question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3379510" y="2727787"/>
            <a:ext cx="866179" cy="286067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308659" y="5345552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Data itself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792172" y="1215689"/>
            <a:ext cx="1749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Eye catching / accurate</a:t>
            </a:r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6124800" y="4049090"/>
            <a:ext cx="242" cy="822434"/>
          </a:xfrm>
          <a:prstGeom prst="straightConnector1">
            <a:avLst/>
          </a:prstGeom>
          <a:ln>
            <a:solidFill>
              <a:srgbClr val="414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757160" y="1590087"/>
            <a:ext cx="2270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/>
              <a:t>Exploratory vs Explanatory</a:t>
            </a:r>
          </a:p>
        </p:txBody>
      </p:sp>
    </p:spTree>
    <p:extLst>
      <p:ext uri="{BB962C8B-B14F-4D97-AF65-F5344CB8AC3E}">
        <p14:creationId xmlns:p14="http://schemas.microsoft.com/office/powerpoint/2010/main" val="2001271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68BABC"/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61" y="2361531"/>
            <a:ext cx="6694820" cy="246714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21" y="2940050"/>
            <a:ext cx="2070100" cy="1587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31369" y="2361531"/>
            <a:ext cx="2551612" cy="308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194" y="705852"/>
            <a:ext cx="1836185" cy="60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44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 err="1">
                <a:solidFill>
                  <a:srgbClr val="68BABC"/>
                </a:solidFill>
              </a:rPr>
              <a:t>Explo</a:t>
            </a:r>
            <a:r>
              <a:rPr lang="en-AU" sz="2000" b="1" dirty="0">
                <a:solidFill>
                  <a:srgbClr val="68BABC"/>
                </a:solidFill>
              </a:rPr>
              <a:t>/</a:t>
            </a:r>
            <a:r>
              <a:rPr lang="en-AU" sz="2000" b="1" dirty="0" err="1">
                <a:solidFill>
                  <a:srgbClr val="68BABC"/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28" y="978569"/>
            <a:ext cx="5444464" cy="53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7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b="1" dirty="0">
                <a:solidFill>
                  <a:srgbClr val="68BABC"/>
                </a:solidFill>
              </a:rPr>
              <a:t>Reader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821" y="882316"/>
            <a:ext cx="6171957" cy="581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>
                <a:solidFill>
                  <a:srgbClr val="68BABC"/>
                </a:solidFill>
              </a:rPr>
              <a:t>Interactivity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Eye catching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72" y="1436933"/>
            <a:ext cx="8689144" cy="45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52" y="0"/>
            <a:ext cx="5952454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92172" y="80546"/>
            <a:ext cx="1134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Question</a:t>
            </a:r>
            <a:r>
              <a:rPr lang="en-AU" sz="2000" dirty="0"/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Explo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AU" sz="2000" dirty="0" err="1">
                <a:solidFill>
                  <a:schemeClr val="bg1">
                    <a:lumMod val="65000"/>
                  </a:schemeClr>
                </a:solidFill>
              </a:rPr>
              <a:t>Expla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Reader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Data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Interactivity  </a:t>
            </a:r>
            <a:r>
              <a:rPr lang="mr-IN" sz="2000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AU" sz="2000" b="1" dirty="0">
                <a:solidFill>
                  <a:srgbClr val="68BABC"/>
                </a:solidFill>
              </a:rPr>
              <a:t>Eye catching</a:t>
            </a:r>
          </a:p>
        </p:txBody>
      </p:sp>
    </p:spTree>
    <p:extLst>
      <p:ext uri="{BB962C8B-B14F-4D97-AF65-F5344CB8AC3E}">
        <p14:creationId xmlns:p14="http://schemas.microsoft.com/office/powerpoint/2010/main" val="15756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850900"/>
            <a:ext cx="12344401" cy="57607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9915" y="5606534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55555"/>
                </a:solidFill>
                <a:latin typeface="Montserrat" charset="0"/>
              </a:rPr>
              <a:t>Co-authorship network of a researcher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3826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99"/>
            <a:ext cx="12223698" cy="5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72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9779" y="3013501"/>
            <a:ext cx="748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WHAT YOU SHOULD </a:t>
            </a:r>
            <a:r>
              <a:rPr lang="en-AU" sz="4800" b="1" dirty="0">
                <a:solidFill>
                  <a:srgbClr val="68BABC"/>
                </a:solidFill>
              </a:rPr>
              <a:t>NOT</a:t>
            </a:r>
            <a:r>
              <a:rPr lang="en-AU" sz="4800" dirty="0">
                <a:solidFill>
                  <a:srgbClr val="414282"/>
                </a:solidFill>
              </a:rPr>
              <a:t> DO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177793" y="4159370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 gallery of most common caveats</a:t>
            </a:r>
          </a:p>
        </p:txBody>
      </p:sp>
      <p:sp>
        <p:nvSpPr>
          <p:cNvPr id="5" name="Rectangle 4"/>
          <p:cNvSpPr/>
          <p:nvPr/>
        </p:nvSpPr>
        <p:spPr>
          <a:xfrm>
            <a:off x="9205381" y="6485501"/>
            <a:ext cx="298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/caveats</a:t>
            </a:r>
          </a:p>
        </p:txBody>
      </p:sp>
    </p:spTree>
    <p:extLst>
      <p:ext uri="{BB962C8B-B14F-4D97-AF65-F5344CB8AC3E}">
        <p14:creationId xmlns:p14="http://schemas.microsoft.com/office/powerpoint/2010/main" val="318665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0470" y="246931"/>
            <a:ext cx="231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What’s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wrong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this</a:t>
            </a:r>
            <a:r>
              <a:rPr lang="fr-FR" dirty="0">
                <a:solidFill>
                  <a:srgbClr val="FF0000"/>
                </a:solidFill>
              </a:rPr>
              <a:t> chart?</a:t>
            </a:r>
          </a:p>
        </p:txBody>
      </p:sp>
    </p:spTree>
    <p:extLst>
      <p:ext uri="{BB962C8B-B14F-4D97-AF65-F5344CB8AC3E}">
        <p14:creationId xmlns:p14="http://schemas.microsoft.com/office/powerpoint/2010/main" val="201991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90" y="786664"/>
            <a:ext cx="7165566" cy="51485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342947" y="2431088"/>
            <a:ext cx="2505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200" dirty="0"/>
              <a:t>…</a:t>
            </a:r>
            <a:endParaRPr lang="fr-FR" sz="3200" dirty="0"/>
          </a:p>
          <a:p>
            <a:pPr algn="ctr"/>
            <a:r>
              <a:rPr lang="fr-FR" sz="3200" dirty="0" err="1"/>
              <a:t>What</a:t>
            </a:r>
            <a:r>
              <a:rPr lang="fr-FR" sz="3200" dirty="0"/>
              <a:t> about </a:t>
            </a:r>
            <a:r>
              <a:rPr lang="fr-FR" sz="3200" dirty="0" err="1"/>
              <a:t>that</a:t>
            </a:r>
            <a:r>
              <a:rPr lang="fr-FR" sz="3200" dirty="0"/>
              <a:t>?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764379" y="6500790"/>
            <a:ext cx="455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Source:  </a:t>
            </a:r>
            <a:r>
              <a:rPr lang="fr-FR" sz="1400" dirty="0">
                <a:hlinkClick r:id="rId3"/>
              </a:rPr>
              <a:t>Storytelling with data</a:t>
            </a:r>
            <a:r>
              <a:rPr lang="fr-FR" sz="1400" dirty="0"/>
              <a:t> by </a:t>
            </a:r>
            <a:r>
              <a:rPr lang="fr-FR" sz="1400" dirty="0">
                <a:hlinkClick r:id="rId4"/>
              </a:rPr>
              <a:t>Cole Nussbaumer Knaflic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414994"/>
            <a:ext cx="217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Calculation</a:t>
            </a:r>
            <a:endParaRPr lang="fr-FR" dirty="0"/>
          </a:p>
          <a:p>
            <a:r>
              <a:rPr lang="fr-FR" dirty="0"/>
              <a:t>+</a:t>
            </a:r>
          </a:p>
          <a:p>
            <a:r>
              <a:rPr lang="fr-FR" dirty="0"/>
              <a:t>3D</a:t>
            </a:r>
          </a:p>
          <a:p>
            <a:r>
              <a:rPr lang="fr-FR" dirty="0"/>
              <a:t>+</a:t>
            </a:r>
          </a:p>
          <a:p>
            <a:r>
              <a:rPr lang="fr-FR" dirty="0"/>
              <a:t>Pie chart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748322"/>
            <a:ext cx="7696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73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56178"/>
            <a:ext cx="21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400" dirty="0" err="1"/>
              <a:t>What’s</a:t>
            </a:r>
            <a:r>
              <a:rPr lang="fr-FR" sz="2400" dirty="0"/>
              <a:t> </a:t>
            </a:r>
            <a:r>
              <a:rPr lang="fr-FR" sz="2400" dirty="0" err="1"/>
              <a:t>wrong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pie chart?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4856505" y="3817403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7126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0" y="56178"/>
            <a:ext cx="217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pie chart?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80" y="3111500"/>
            <a:ext cx="9613900" cy="3746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80" y="1053456"/>
            <a:ext cx="9182100" cy="2413000"/>
          </a:xfrm>
          <a:prstGeom prst="rect">
            <a:avLst/>
          </a:prstGeom>
        </p:spPr>
      </p:pic>
      <p:sp>
        <p:nvSpPr>
          <p:cNvPr id="6" name="ZoneTexte 3"/>
          <p:cNvSpPr txBox="1"/>
          <p:nvPr/>
        </p:nvSpPr>
        <p:spPr>
          <a:xfrm>
            <a:off x="4473114" y="287010"/>
            <a:ext cx="2944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400" dirty="0"/>
              <a:t>It </a:t>
            </a:r>
            <a:r>
              <a:rPr lang="fr-FR" sz="2400" dirty="0" err="1"/>
              <a:t>is</a:t>
            </a:r>
            <a:r>
              <a:rPr lang="fr-FR" sz="2400" dirty="0"/>
              <a:t> hard to </a:t>
            </a:r>
            <a:r>
              <a:rPr lang="fr-FR" sz="2400" dirty="0" err="1"/>
              <a:t>distinguish</a:t>
            </a:r>
            <a:r>
              <a:rPr lang="fr-FR" sz="2400" dirty="0"/>
              <a:t> angles</a:t>
            </a:r>
          </a:p>
        </p:txBody>
      </p:sp>
    </p:spTree>
    <p:extLst>
      <p:ext uri="{BB962C8B-B14F-4D97-AF65-F5344CB8AC3E}">
        <p14:creationId xmlns:p14="http://schemas.microsoft.com/office/powerpoint/2010/main" val="1742746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3"/>
          <p:cNvSpPr txBox="1"/>
          <p:nvPr/>
        </p:nvSpPr>
        <p:spPr>
          <a:xfrm>
            <a:off x="304800" y="425146"/>
            <a:ext cx="2486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2800" dirty="0" err="1"/>
              <a:t>What’s</a:t>
            </a:r>
            <a:r>
              <a:rPr lang="fr-FR" sz="2800" dirty="0"/>
              <a:t> </a:t>
            </a:r>
            <a:r>
              <a:rPr lang="fr-FR" sz="2800" dirty="0" err="1"/>
              <a:t>wrong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3D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47" y="2002589"/>
            <a:ext cx="5404853" cy="35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2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50470" y="246931"/>
            <a:ext cx="231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What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could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better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here</a:t>
            </a:r>
            <a:r>
              <a:rPr lang="fr-FR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389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14424"/>
            <a:ext cx="4961330" cy="501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9" y="1482140"/>
            <a:ext cx="4575139" cy="4674743"/>
          </a:xfrm>
          <a:prstGeom prst="rect">
            <a:avLst/>
          </a:prstGeom>
        </p:spPr>
      </p:pic>
      <p:sp>
        <p:nvSpPr>
          <p:cNvPr id="7" name="ZoneTexte 3"/>
          <p:cNvSpPr txBox="1"/>
          <p:nvPr/>
        </p:nvSpPr>
        <p:spPr>
          <a:xfrm>
            <a:off x="723900" y="337457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88892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60500"/>
            <a:ext cx="9442450" cy="3918567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723900" y="337457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Anything</a:t>
            </a:r>
            <a:r>
              <a:rPr lang="fr-FR" dirty="0"/>
              <a:t>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5883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Boxplot</a:t>
            </a:r>
            <a:r>
              <a:rPr lang="fr-FR" dirty="0"/>
              <a:t> = </a:t>
            </a:r>
            <a:r>
              <a:rPr lang="fr-FR" dirty="0" err="1"/>
              <a:t>hide</a:t>
            </a:r>
            <a:r>
              <a:rPr lang="fr-FR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1019045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07150"/>
            <a:ext cx="9791700" cy="4386515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6881104" y="367614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Bimodal distribution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609054" y="399931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8879622" y="3086842"/>
            <a:ext cx="544100" cy="552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3"/>
          <p:cNvSpPr txBox="1"/>
          <p:nvPr/>
        </p:nvSpPr>
        <p:spPr>
          <a:xfrm>
            <a:off x="9423722" y="2763676"/>
            <a:ext cx="153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Almost</a:t>
            </a:r>
            <a:r>
              <a:rPr lang="fr-FR" dirty="0"/>
              <a:t> no data !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171735" y="3410007"/>
            <a:ext cx="0" cy="47301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/>
          <p:cNvSpPr txBox="1"/>
          <p:nvPr/>
        </p:nvSpPr>
        <p:spPr>
          <a:xfrm>
            <a:off x="422958" y="511077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 err="1"/>
              <a:t>Boxplot</a:t>
            </a:r>
            <a:r>
              <a:rPr lang="fr-FR" dirty="0"/>
              <a:t> = </a:t>
            </a:r>
            <a:r>
              <a:rPr lang="fr-FR" dirty="0" err="1"/>
              <a:t>hide</a:t>
            </a:r>
            <a:r>
              <a:rPr lang="fr-FR" dirty="0"/>
              <a:t> information</a:t>
            </a:r>
          </a:p>
        </p:txBody>
      </p:sp>
      <p:sp>
        <p:nvSpPr>
          <p:cNvPr id="12" name="ZoneTexte 3"/>
          <p:cNvSpPr txBox="1"/>
          <p:nvPr/>
        </p:nvSpPr>
        <p:spPr>
          <a:xfrm>
            <a:off x="3746820" y="1894618"/>
            <a:ext cx="303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</a:t>
            </a:r>
            <a:r>
              <a:rPr lang="fr-FR" dirty="0" err="1"/>
              <a:t>add</a:t>
            </a:r>
            <a:r>
              <a:rPr lang="fr-FR" dirty="0"/>
              <a:t> data points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jitter</a:t>
            </a:r>
            <a:endParaRPr lang="fr-FR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4157150" y="2581154"/>
            <a:ext cx="252804" cy="393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02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92" y="1429471"/>
            <a:ext cx="10000045" cy="4531489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833087" y="1289186"/>
            <a:ext cx="30378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If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sample</a:t>
            </a:r>
            <a:r>
              <a:rPr lang="fr-FR" dirty="0"/>
              <a:t> size, use </a:t>
            </a:r>
            <a:r>
              <a:rPr lang="fr-FR" dirty="0" err="1"/>
              <a:t>violin</a:t>
            </a:r>
            <a:r>
              <a:rPr lang="fr-FR" dirty="0"/>
              <a:t> plot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5758500" y="6101245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</a:t>
            </a:r>
            <a:r>
              <a:rPr lang="fr-FR" dirty="0" err="1"/>
              <a:t>sample</a:t>
            </a:r>
            <a:r>
              <a:rPr lang="fr-FR" dirty="0"/>
              <a:t> size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5910900" y="5816499"/>
            <a:ext cx="444180" cy="28474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3"/>
          <p:cNvSpPr txBox="1"/>
          <p:nvPr/>
        </p:nvSpPr>
        <p:spPr>
          <a:xfrm>
            <a:off x="4516264" y="2220263"/>
            <a:ext cx="303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Show distribution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6035200" y="2729880"/>
            <a:ext cx="97790" cy="3028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36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13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you </a:t>
            </a:r>
            <a:r>
              <a:rPr lang="en-US" sz="2800" b="1" dirty="0">
                <a:solidFill>
                  <a:srgbClr val="68BABC"/>
                </a:solidFill>
              </a:rPr>
              <a:t>can</a:t>
            </a:r>
            <a:r>
              <a:rPr lang="en-US" sz="2800" dirty="0"/>
              <a:t> do</a:t>
            </a:r>
          </a:p>
        </p:txBody>
      </p:sp>
      <p:sp>
        <p:nvSpPr>
          <p:cNvPr id="12" name="ZoneTexte 5"/>
          <p:cNvSpPr txBox="1"/>
          <p:nvPr/>
        </p:nvSpPr>
        <p:spPr>
          <a:xfrm>
            <a:off x="3464560" y="1096038"/>
            <a:ext cx="550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>
                <a:solidFill>
                  <a:srgbClr val="414282"/>
                </a:solidFill>
              </a:rPr>
              <a:t>Looking</a:t>
            </a:r>
            <a:r>
              <a:rPr lang="fr-FR" sz="4800" dirty="0">
                <a:solidFill>
                  <a:srgbClr val="414282"/>
                </a:solidFill>
              </a:rPr>
              <a:t> for a chart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685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you </a:t>
            </a:r>
            <a:r>
              <a:rPr lang="en-US" sz="2800" b="1" dirty="0">
                <a:solidFill>
                  <a:srgbClr val="68BABC"/>
                </a:solidFill>
              </a:rPr>
              <a:t>should</a:t>
            </a:r>
            <a:r>
              <a:rPr lang="en-US" sz="2800" dirty="0"/>
              <a:t> do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6574" y="3629372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8BABC"/>
                </a:solidFill>
              </a:rPr>
              <a:t>Caveats</a:t>
            </a:r>
            <a:r>
              <a:rPr lang="en-US" sz="2800" dirty="0"/>
              <a:t> to avoid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56294" y="3629371"/>
            <a:ext cx="209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8BABC"/>
                </a:solidFill>
              </a:rPr>
              <a:t>How</a:t>
            </a:r>
            <a:r>
              <a:rPr lang="en-US" sz="2800" dirty="0"/>
              <a:t> to </a:t>
            </a:r>
          </a:p>
          <a:p>
            <a:pPr algn="ctr"/>
            <a:r>
              <a:rPr lang="en-US" sz="2800" dirty="0"/>
              <a:t>build it</a:t>
            </a:r>
          </a:p>
        </p:txBody>
      </p:sp>
    </p:spTree>
    <p:extLst>
      <p:ext uri="{BB962C8B-B14F-4D97-AF65-F5344CB8AC3E}">
        <p14:creationId xmlns:p14="http://schemas.microsoft.com/office/powerpoint/2010/main" val="1350042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8" y="952500"/>
            <a:ext cx="10612086" cy="500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ZoneTexte 3"/>
          <p:cNvSpPr txBox="1"/>
          <p:nvPr/>
        </p:nvSpPr>
        <p:spPr>
          <a:xfrm>
            <a:off x="482567" y="306169"/>
            <a:ext cx="30378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Look at </a:t>
            </a:r>
            <a:r>
              <a:rPr lang="fr-FR" dirty="0" err="1"/>
              <a:t>this</a:t>
            </a:r>
            <a:r>
              <a:rPr lang="fr-FR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1319665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ZoneTexte 3"/>
          <p:cNvSpPr txBox="1"/>
          <p:nvPr/>
        </p:nvSpPr>
        <p:spPr>
          <a:xfrm>
            <a:off x="3505200" y="3079849"/>
            <a:ext cx="53822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fr-FR" sz="3600" dirty="0" err="1"/>
              <a:t>What</a:t>
            </a:r>
            <a:r>
              <a:rPr lang="fr-FR" sz="3600" dirty="0"/>
              <a:t> do </a:t>
            </a:r>
            <a:r>
              <a:rPr lang="fr-FR" sz="3600" dirty="0" err="1"/>
              <a:t>you</a:t>
            </a:r>
            <a:r>
              <a:rPr lang="fr-FR" sz="3600" dirty="0"/>
              <a:t> </a:t>
            </a:r>
            <a:r>
              <a:rPr lang="fr-FR" sz="3600" dirty="0" err="1"/>
              <a:t>remember</a:t>
            </a:r>
            <a:r>
              <a:rPr lang="fr-F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456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47583" y="1189832"/>
            <a:ext cx="3644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The Spaghetti chart</a:t>
            </a:r>
          </a:p>
          <a:p>
            <a:r>
              <a:rPr lang="fr-FR" sz="1600" dirty="0">
                <a:solidFill>
                  <a:srgbClr val="414282"/>
                </a:solidFill>
                <a:hlinkClick r:id="rId2"/>
              </a:rPr>
              <a:t>Read more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141150"/>
            <a:ext cx="6058828" cy="2805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05" y="2946400"/>
            <a:ext cx="3823327" cy="3776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882" y="3013421"/>
            <a:ext cx="3741346" cy="36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4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11150"/>
            <a:ext cx="93345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08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0" y="565150"/>
            <a:ext cx="3994150" cy="26682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9755"/>
            <a:ext cx="12192000" cy="276688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93800" y="1899250"/>
            <a:ext cx="3644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FF0000"/>
                </a:solidFill>
              </a:rPr>
              <a:t>Mind</a:t>
            </a:r>
            <a:r>
              <a:rPr lang="fr-FR" sz="2800" dirty="0">
                <a:solidFill>
                  <a:srgbClr val="FF0000"/>
                </a:solidFill>
              </a:rPr>
              <a:t> the aspect ratio</a:t>
            </a:r>
          </a:p>
          <a:p>
            <a:r>
              <a:rPr lang="fr-FR" dirty="0">
                <a:solidFill>
                  <a:srgbClr val="414282"/>
                </a:solidFill>
                <a:hlinkClick r:id="rId4"/>
              </a:rPr>
              <a:t>Read more</a:t>
            </a:r>
            <a:endParaRPr lang="fr-FR" sz="2800" dirty="0">
              <a:solidFill>
                <a:srgbClr val="414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82080-B5CF-474A-A8B6-EFAA4EBB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146294"/>
            <a:ext cx="11934825" cy="6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94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9BBA5-BD77-8445-A2AB-D51599B2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124"/>
            <a:ext cx="12192000" cy="4774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34CDD-3463-9141-BC27-B9BFE1A0D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94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58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51000" y="863600"/>
            <a:ext cx="22479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263650"/>
            <a:ext cx="10299700" cy="45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9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72384" y="933506"/>
            <a:ext cx="283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The issue </a:t>
            </a:r>
            <a:r>
              <a:rPr lang="fr-FR" sz="2800" dirty="0" err="1">
                <a:solidFill>
                  <a:srgbClr val="FF0000"/>
                </a:solidFill>
              </a:rPr>
              <a:t>with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error</a:t>
            </a:r>
            <a:r>
              <a:rPr lang="fr-FR" sz="2800" dirty="0">
                <a:solidFill>
                  <a:srgbClr val="FF0000"/>
                </a:solidFill>
              </a:rPr>
              <a:t> bars</a:t>
            </a:r>
          </a:p>
          <a:p>
            <a:r>
              <a:rPr lang="fr-FR" sz="1600" dirty="0">
                <a:solidFill>
                  <a:srgbClr val="414282"/>
                </a:solidFill>
                <a:hlinkClick r:id="rId2"/>
              </a:rPr>
              <a:t>Read more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40" y="698415"/>
            <a:ext cx="7770459" cy="3123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4" y="3162300"/>
            <a:ext cx="5523615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30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72384" y="933506"/>
            <a:ext cx="283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The issue </a:t>
            </a:r>
            <a:r>
              <a:rPr lang="fr-FR" sz="2800" dirty="0" err="1">
                <a:solidFill>
                  <a:srgbClr val="FF0000"/>
                </a:solidFill>
              </a:rPr>
              <a:t>with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error</a:t>
            </a:r>
            <a:r>
              <a:rPr lang="fr-FR" sz="2800" dirty="0">
                <a:solidFill>
                  <a:srgbClr val="FF0000"/>
                </a:solidFill>
              </a:rPr>
              <a:t> bars</a:t>
            </a:r>
          </a:p>
          <a:p>
            <a:r>
              <a:rPr lang="fr-FR" sz="1600" dirty="0">
                <a:solidFill>
                  <a:srgbClr val="414282"/>
                </a:solidFill>
                <a:hlinkClick r:id="rId2"/>
              </a:rPr>
              <a:t>Read more</a:t>
            </a:r>
            <a:endParaRPr lang="fr-FR" sz="2400" dirty="0">
              <a:solidFill>
                <a:srgbClr val="41428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40" y="698415"/>
            <a:ext cx="7770459" cy="31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0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94287" y="2477782"/>
            <a:ext cx="5201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414282"/>
                </a:solidFill>
              </a:rPr>
              <a:t>WHAT YOU CAN DO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914009" y="3607609"/>
            <a:ext cx="614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 classification of chart types </a:t>
            </a:r>
            <a:r>
              <a:rPr lang="fr-FR" sz="2000" dirty="0" err="1"/>
              <a:t>based</a:t>
            </a:r>
            <a:r>
              <a:rPr lang="fr-FR" sz="2000" dirty="0"/>
              <a:t> on data input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061309" y="6485501"/>
            <a:ext cx="311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www.data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-to-</a:t>
            </a:r>
            <a:r>
              <a:rPr lang="en-AU" dirty="0" err="1">
                <a:solidFill>
                  <a:schemeClr val="bg1">
                    <a:lumMod val="50000"/>
                  </a:schemeClr>
                </a:solidFill>
              </a:rPr>
              <a:t>viz.com</a:t>
            </a:r>
            <a:r>
              <a:rPr lang="en-AU" b="1" dirty="0">
                <a:solidFill>
                  <a:srgbClr val="68BABC"/>
                </a:solidFill>
              </a:rPr>
              <a:t>/#explore</a:t>
            </a:r>
          </a:p>
        </p:txBody>
      </p:sp>
    </p:spTree>
    <p:extLst>
      <p:ext uri="{BB962C8B-B14F-4D97-AF65-F5344CB8AC3E}">
        <p14:creationId xmlns:p14="http://schemas.microsoft.com/office/powerpoint/2010/main" val="1464689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80" y="761999"/>
            <a:ext cx="9504680" cy="53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651747"/>
            <a:ext cx="9109135" cy="583692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07280" y="6488668"/>
            <a:ext cx="318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Source: </a:t>
            </a:r>
            <a:r>
              <a:rPr lang="en-AU" sz="1600" dirty="0">
                <a:hlinkClick r:id="rId3"/>
              </a:rPr>
              <a:t>Fast Fedora blog</a:t>
            </a:r>
            <a:endParaRPr lang="en-AU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16408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radius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084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area</a:t>
            </a:r>
          </a:p>
        </p:txBody>
      </p:sp>
    </p:spTree>
    <p:extLst>
      <p:ext uri="{BB962C8B-B14F-4D97-AF65-F5344CB8AC3E}">
        <p14:creationId xmlns:p14="http://schemas.microsoft.com/office/powerpoint/2010/main" val="583557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651747"/>
            <a:ext cx="9109135" cy="583692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07280" y="6488668"/>
            <a:ext cx="318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Source: </a:t>
            </a:r>
            <a:r>
              <a:rPr lang="en-AU" sz="1600" dirty="0">
                <a:hlinkClick r:id="rId3"/>
              </a:rPr>
              <a:t>Fast Fedora blog</a:t>
            </a:r>
            <a:endParaRPr lang="en-AU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16408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radius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0840" y="19008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Size = area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45280" y="3092500"/>
            <a:ext cx="364236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AU" sz="2400" dirty="0">
              <a:solidFill>
                <a:srgbClr val="FF0000"/>
              </a:solidFill>
            </a:endParaRPr>
          </a:p>
          <a:p>
            <a:pPr algn="ctr"/>
            <a:r>
              <a:rPr lang="en-AU" sz="2400" dirty="0">
                <a:solidFill>
                  <a:srgbClr val="FF0000"/>
                </a:solidFill>
              </a:rPr>
              <a:t>Area = poor metaphor</a:t>
            </a:r>
          </a:p>
          <a:p>
            <a:pPr algn="ctr"/>
            <a:endParaRPr lang="en-A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3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48" y="730583"/>
            <a:ext cx="8220403" cy="48681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7008" y="6019617"/>
            <a:ext cx="4865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555555"/>
                </a:solidFill>
                <a:latin typeface="Montserrat" charset="0"/>
              </a:rPr>
              <a:t>Source: Fox News, via </a:t>
            </a:r>
            <a:r>
              <a:rPr lang="fr-FR" dirty="0">
                <a:solidFill>
                  <a:srgbClr val="69B3A2"/>
                </a:solidFill>
                <a:latin typeface="Montserrat" charset="0"/>
                <a:hlinkClick r:id="rId3"/>
              </a:rPr>
              <a:t>Media Matters for America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2058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48" y="730583"/>
            <a:ext cx="8220403" cy="48681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7008" y="6019617"/>
            <a:ext cx="4865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555555"/>
                </a:solidFill>
                <a:latin typeface="Montserrat" charset="0"/>
              </a:rPr>
              <a:t>Source: Fox News, via </a:t>
            </a:r>
            <a:r>
              <a:rPr lang="fr-FR" dirty="0">
                <a:solidFill>
                  <a:srgbClr val="69B3A2"/>
                </a:solidFill>
                <a:latin typeface="Montserrat" charset="0"/>
                <a:hlinkClick r:id="rId3"/>
              </a:rPr>
              <a:t>Media Matters for America</a:t>
            </a:r>
            <a:endParaRPr lang="en-AU" dirty="0"/>
          </a:p>
        </p:txBody>
      </p:sp>
      <p:sp>
        <p:nvSpPr>
          <p:cNvPr id="4" name="ZoneTexte 3"/>
          <p:cNvSpPr txBox="1"/>
          <p:nvPr/>
        </p:nvSpPr>
        <p:spPr>
          <a:xfrm>
            <a:off x="-274320" y="1794292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rgbClr val="FF0000"/>
                </a:solidFill>
              </a:rPr>
              <a:t>Obama </a:t>
            </a:r>
            <a:r>
              <a:rPr lang="en-AU" sz="2400" dirty="0" err="1">
                <a:solidFill>
                  <a:srgbClr val="FF0000"/>
                </a:solidFill>
              </a:rPr>
              <a:t>adminitration</a:t>
            </a:r>
            <a:endParaRPr lang="en-AU" sz="2400" dirty="0">
              <a:solidFill>
                <a:srgbClr val="FF0000"/>
              </a:solidFill>
            </a:endParaRPr>
          </a:p>
          <a:p>
            <a:pPr algn="ctr"/>
            <a:endParaRPr lang="en-AU" sz="2400" dirty="0">
              <a:solidFill>
                <a:srgbClr val="FF0000"/>
              </a:solidFill>
            </a:endParaRPr>
          </a:p>
          <a:p>
            <a:pPr algn="ctr"/>
            <a:r>
              <a:rPr lang="en-AU" sz="2400" dirty="0">
                <a:solidFill>
                  <a:srgbClr val="FF0000"/>
                </a:solidFill>
              </a:rPr>
              <a:t>=</a:t>
            </a:r>
          </a:p>
          <a:p>
            <a:pPr algn="ctr"/>
            <a:r>
              <a:rPr lang="en-AU" sz="2400" dirty="0">
                <a:solidFill>
                  <a:srgbClr val="FF0000"/>
                </a:solidFill>
              </a:rPr>
              <a:t>2x more apprehensions? 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 flipH="1" flipV="1">
            <a:off x="8375797" y="2948453"/>
            <a:ext cx="16043" cy="885609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 flipV="1">
            <a:off x="10308868" y="2938784"/>
            <a:ext cx="16043" cy="885609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 flipV="1">
            <a:off x="10324911" y="1934508"/>
            <a:ext cx="16043" cy="885609"/>
          </a:xfrm>
          <a:prstGeom prst="straightConnector1">
            <a:avLst/>
          </a:prstGeom>
          <a:ln w="136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629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789304"/>
            <a:ext cx="9355019" cy="54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4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7" y="175442"/>
            <a:ext cx="7213503" cy="42682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24926" y="4677960"/>
            <a:ext cx="7267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“In </a:t>
            </a:r>
            <a:r>
              <a:rPr lang="fr-FR" sz="3200" i="1" dirty="0" err="1">
                <a:solidFill>
                  <a:srgbClr val="555555"/>
                </a:solidFill>
                <a:latin typeface="Montserrat" charset="0"/>
              </a:rPr>
              <a:t>general</a:t>
            </a:r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, in a time-</a:t>
            </a:r>
            <a:r>
              <a:rPr lang="fr-FR" sz="3200" i="1" dirty="0" err="1">
                <a:solidFill>
                  <a:srgbClr val="555555"/>
                </a:solidFill>
                <a:latin typeface="Montserrat" charset="0"/>
              </a:rPr>
              <a:t>series</a:t>
            </a:r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, use a </a:t>
            </a:r>
            <a:r>
              <a:rPr lang="fr-FR" sz="3200" i="1" dirty="0" err="1">
                <a:solidFill>
                  <a:srgbClr val="555555"/>
                </a:solidFill>
                <a:latin typeface="Montserrat" charset="0"/>
              </a:rPr>
              <a:t>baseline</a:t>
            </a:r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 </a:t>
            </a:r>
            <a:r>
              <a:rPr lang="fr-FR" sz="3200" i="1" dirty="0" err="1">
                <a:solidFill>
                  <a:srgbClr val="555555"/>
                </a:solidFill>
                <a:latin typeface="Montserrat" charset="0"/>
              </a:rPr>
              <a:t>that</a:t>
            </a:r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 shows the data not the </a:t>
            </a:r>
            <a:r>
              <a:rPr lang="fr-FR" sz="3200" i="1" dirty="0" err="1">
                <a:solidFill>
                  <a:srgbClr val="555555"/>
                </a:solidFill>
                <a:latin typeface="Montserrat" charset="0"/>
              </a:rPr>
              <a:t>zero</a:t>
            </a:r>
            <a:r>
              <a:rPr lang="fr-FR" sz="3200" i="1" dirty="0">
                <a:solidFill>
                  <a:srgbClr val="555555"/>
                </a:solidFill>
                <a:latin typeface="Montserrat" charset="0"/>
              </a:rPr>
              <a:t> point”</a:t>
            </a:r>
            <a:r>
              <a:rPr lang="fr-FR" sz="3200" dirty="0">
                <a:solidFill>
                  <a:srgbClr val="555555"/>
                </a:solidFill>
                <a:latin typeface="Montserrat" charset="0"/>
              </a:rPr>
              <a:t> - </a:t>
            </a:r>
            <a:r>
              <a:rPr lang="fr-FR" sz="3200" dirty="0">
                <a:solidFill>
                  <a:srgbClr val="69B3A2"/>
                </a:solidFill>
                <a:latin typeface="Montserrat" charset="0"/>
                <a:hlinkClick r:id="rId3"/>
              </a:rPr>
              <a:t>Edward Tufte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452820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37" y="23606"/>
            <a:ext cx="5859565" cy="68343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47254" y="6360101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69B3A2"/>
                </a:solidFill>
                <a:latin typeface="Montserrat" charset="0"/>
                <a:hlinkClick r:id="rId3"/>
              </a:rPr>
              <a:t>Source: KD Nuggets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0640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37" y="23606"/>
            <a:ext cx="5859565" cy="68343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47254" y="6360101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69B3A2"/>
                </a:solidFill>
                <a:latin typeface="Montserrat" charset="0"/>
                <a:hlinkClick r:id="rId3"/>
              </a:rPr>
              <a:t>Source: KD Nuggets</a:t>
            </a:r>
            <a:endParaRPr lang="en-CA" dirty="0"/>
          </a:p>
        </p:txBody>
      </p:sp>
      <p:sp>
        <p:nvSpPr>
          <p:cNvPr id="4" name="ZoneTexte 3"/>
          <p:cNvSpPr txBox="1"/>
          <p:nvPr/>
        </p:nvSpPr>
        <p:spPr>
          <a:xfrm>
            <a:off x="-175124" y="3040692"/>
            <a:ext cx="303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CA" sz="2000" dirty="0"/>
              <a:t>Reverse Y Axis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2407072" y="3255160"/>
            <a:ext cx="45567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-18329" y="369681"/>
            <a:ext cx="3037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CA" sz="2800" dirty="0"/>
              <a:t>Do not be</a:t>
            </a:r>
          </a:p>
          <a:p>
            <a:r>
              <a:rPr lang="en-CA" sz="2800" dirty="0"/>
              <a:t> counter intuitive</a:t>
            </a:r>
          </a:p>
        </p:txBody>
      </p:sp>
    </p:spTree>
    <p:extLst>
      <p:ext uri="{BB962C8B-B14F-4D97-AF65-F5344CB8AC3E}">
        <p14:creationId xmlns:p14="http://schemas.microsoft.com/office/powerpoint/2010/main" val="887067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14" y="832411"/>
            <a:ext cx="8138724" cy="574779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735653" y="267103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414282"/>
                </a:solidFill>
                <a:hlinkClick r:id="rId3"/>
              </a:rPr>
              <a:t>Data-to-</a:t>
            </a:r>
            <a:r>
              <a:rPr lang="fr-FR" dirty="0" err="1">
                <a:solidFill>
                  <a:srgbClr val="414282"/>
                </a:solidFill>
                <a:hlinkClick r:id="rId3"/>
              </a:rPr>
              <a:t>viz.com</a:t>
            </a:r>
            <a:r>
              <a:rPr lang="fr-FR" dirty="0">
                <a:solidFill>
                  <a:srgbClr val="414282"/>
                </a:solidFill>
                <a:hlinkClick r:id="rId3"/>
              </a:rPr>
              <a:t>/</a:t>
            </a:r>
            <a:r>
              <a:rPr lang="fr-FR" dirty="0" err="1">
                <a:solidFill>
                  <a:srgbClr val="414282"/>
                </a:solidFill>
                <a:hlinkClick r:id="rId3"/>
              </a:rPr>
              <a:t>caveats</a:t>
            </a:r>
            <a:endParaRPr lang="fr-FR" dirty="0">
              <a:solidFill>
                <a:srgbClr val="414282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43069" y="2516768"/>
            <a:ext cx="170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Data to </a:t>
            </a:r>
            <a:r>
              <a:rPr lang="fr-FR" sz="2400" b="1" dirty="0" err="1">
                <a:solidFill>
                  <a:srgbClr val="FF0000"/>
                </a:solidFill>
              </a:rPr>
              <a:t>Viz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43069" y="3198476"/>
            <a:ext cx="166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A collection of </a:t>
            </a:r>
            <a:r>
              <a:rPr lang="fr-FR" dirty="0" err="1">
                <a:solidFill>
                  <a:srgbClr val="FF0000"/>
                </a:solidFill>
              </a:rPr>
              <a:t>dataviz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caveats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3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 sells more weapons ?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997669" y="3752192"/>
            <a:ext cx="1119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1746" y="3090473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0" dirty="0">
                <a:solidFill>
                  <a:srgbClr val="414282"/>
                </a:solidFill>
              </a:rPr>
              <a:t>?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66119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77793" y="3013501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dirty="0">
                <a:solidFill>
                  <a:srgbClr val="414282"/>
                </a:solidFill>
              </a:rPr>
              <a:t>HOW TO DO IT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314291" y="4159370"/>
            <a:ext cx="37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The R and Python graph galleries</a:t>
            </a:r>
          </a:p>
        </p:txBody>
      </p:sp>
    </p:spTree>
    <p:extLst>
      <p:ext uri="{BB962C8B-B14F-4D97-AF65-F5344CB8AC3E}">
        <p14:creationId xmlns:p14="http://schemas.microsoft.com/office/powerpoint/2010/main" val="570659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Data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Flourish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D3</a:t>
            </a: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See the </a:t>
            </a:r>
            <a:r>
              <a:rPr lang="en-US" i="1" dirty="0">
                <a:hlinkClick r:id="rId2"/>
              </a:rPr>
              <a:t>chart maker directory </a:t>
            </a:r>
            <a:r>
              <a:rPr lang="en-US" i="1" dirty="0"/>
              <a:t>by </a:t>
            </a:r>
            <a:r>
              <a:rPr lang="en-US" i="1" dirty="0" err="1"/>
              <a:t>visualisingdata.com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4417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>
            <a:off x="994611" y="5582653"/>
            <a:ext cx="9978189" cy="1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0716126" y="502117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Hard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Flexible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8042" y="4982488"/>
            <a:ext cx="89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Easy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Limited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9166" y="4819472"/>
            <a:ext cx="85023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3165" y="1791849"/>
            <a:ext cx="210151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Data Wrapper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0260" y="2499519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Flourish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0260" y="329930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Tableau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0260" y="405629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Jump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1712" y="4821340"/>
            <a:ext cx="168442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QlikView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6017" y="1801013"/>
            <a:ext cx="93044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575" y="2497650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Python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7575" y="329743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97575" y="4054422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97575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Julia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87848" y="4819471"/>
            <a:ext cx="126732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D3</a:t>
            </a:r>
          </a:p>
        </p:txBody>
      </p:sp>
      <p:sp>
        <p:nvSpPr>
          <p:cNvPr id="21" name="ZoneTexte 5"/>
          <p:cNvSpPr txBox="1"/>
          <p:nvPr/>
        </p:nvSpPr>
        <p:spPr>
          <a:xfrm>
            <a:off x="9376608" y="6488668"/>
            <a:ext cx="281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>
                <a:solidFill>
                  <a:schemeClr val="bg1">
                    <a:lumMod val="75000"/>
                  </a:schemeClr>
                </a:solidFill>
              </a:rPr>
              <a:t>* Far from being exhaustive</a:t>
            </a:r>
            <a:endParaRPr lang="en-AU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60787" y="120012"/>
            <a:ext cx="5131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See the </a:t>
            </a:r>
            <a:r>
              <a:rPr lang="en-US" i="1" dirty="0">
                <a:hlinkClick r:id="rId2"/>
              </a:rPr>
              <a:t>chart maker directory </a:t>
            </a:r>
            <a:r>
              <a:rPr lang="en-US" i="1" dirty="0"/>
              <a:t>by </a:t>
            </a:r>
            <a:r>
              <a:rPr lang="en-US" i="1" dirty="0" err="1"/>
              <a:t>visualisingdata.com</a:t>
            </a:r>
            <a:endParaRPr lang="en-US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03" y="1473867"/>
            <a:ext cx="496177" cy="45002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34" y="4509820"/>
            <a:ext cx="496177" cy="45002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04" y="2253514"/>
            <a:ext cx="496177" cy="4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13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9748" y="1652336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8BABC"/>
                </a:solidFill>
                <a:hlinkClick r:id="rId3"/>
              </a:rPr>
              <a:t>R</a:t>
            </a:r>
            <a:r>
              <a:rPr lang="en-US" sz="3200" dirty="0">
                <a:hlinkClick r:id="rId3"/>
              </a:rPr>
              <a:t>-graph-</a:t>
            </a:r>
            <a:r>
              <a:rPr lang="en-US" sz="3200" dirty="0" err="1">
                <a:hlinkClick r:id="rId3"/>
              </a:rPr>
              <a:t>gallery.com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2007076"/>
            <a:ext cx="2787698" cy="27876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026568" y="3400926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9747" y="3108538"/>
            <a:ext cx="518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linkClick r:id="rId3"/>
              </a:rPr>
              <a:t>Python</a:t>
            </a:r>
            <a:r>
              <a:rPr lang="en-US" sz="3200" dirty="0">
                <a:hlinkClick r:id="rId3"/>
              </a:rPr>
              <a:t>-graph-gallery.com</a:t>
            </a:r>
            <a:endParaRPr lang="en-US" sz="3200" dirty="0"/>
          </a:p>
        </p:txBody>
      </p:sp>
      <p:sp>
        <p:nvSpPr>
          <p:cNvPr id="24" name="TextBox 23">
            <a:hlinkClick r:id="rId5"/>
          </p:cNvPr>
          <p:cNvSpPr txBox="1"/>
          <p:nvPr/>
        </p:nvSpPr>
        <p:spPr>
          <a:xfrm>
            <a:off x="5999748" y="4564740"/>
            <a:ext cx="4892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D3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-graph-gallery.com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52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949" y="6684"/>
            <a:ext cx="16408795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95821" y="2002848"/>
            <a:ext cx="453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414282"/>
                </a:solidFill>
              </a:rPr>
              <a:t>Data-to-</a:t>
            </a:r>
            <a:r>
              <a:rPr lang="fr-FR" sz="4800" dirty="0" err="1">
                <a:solidFill>
                  <a:srgbClr val="414282"/>
                </a:solidFill>
              </a:rPr>
              <a:t>viz.com</a:t>
            </a:r>
            <a:endParaRPr lang="fr-FR" sz="4800" dirty="0">
              <a:solidFill>
                <a:srgbClr val="41428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93" y="167750"/>
            <a:ext cx="3567158" cy="1093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1600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Yan.holtz.data@gmail.com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www.yan-holtz.com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427" y="3539871"/>
            <a:ext cx="406182" cy="363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693" y="3575942"/>
            <a:ext cx="379473" cy="294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21519" y="3496491"/>
            <a:ext cx="348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R_Graph_Gallery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>
                <a:hlinkClick r:id="rId4"/>
              </a:rPr>
              <a:t>github.com/holtzy/Talk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98" y="4214220"/>
            <a:ext cx="390782" cy="3987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38" y="4214220"/>
            <a:ext cx="466558" cy="4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98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466A9B-CA0C-EA40-AA0B-3B41A809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55"/>
            <a:ext cx="12192000" cy="6848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4EC48-B22F-6F46-92BE-B8C88EA3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95288"/>
            <a:ext cx="18542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9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42" y="322347"/>
            <a:ext cx="6563524" cy="63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1" y="190500"/>
            <a:ext cx="6743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63" y="2014000"/>
            <a:ext cx="2476500" cy="32639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0914" y="769257"/>
            <a:ext cx="364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414282"/>
                </a:solidFill>
              </a:rPr>
              <a:t>Who</a:t>
            </a:r>
            <a:r>
              <a:rPr lang="fr-FR" sz="2400" dirty="0">
                <a:solidFill>
                  <a:srgbClr val="414282"/>
                </a:solidFill>
              </a:rPr>
              <a:t> </a:t>
            </a:r>
            <a:r>
              <a:rPr lang="fr-FR" sz="2400" dirty="0" err="1">
                <a:solidFill>
                  <a:srgbClr val="414282"/>
                </a:solidFill>
              </a:rPr>
              <a:t>sells</a:t>
            </a:r>
            <a:r>
              <a:rPr lang="fr-FR" sz="2400" dirty="0">
                <a:solidFill>
                  <a:srgbClr val="414282"/>
                </a:solidFill>
              </a:rPr>
              <a:t> more </a:t>
            </a:r>
            <a:r>
              <a:rPr lang="fr-FR" sz="2400" dirty="0" err="1">
                <a:solidFill>
                  <a:srgbClr val="414282"/>
                </a:solidFill>
              </a:rPr>
              <a:t>weapons</a:t>
            </a:r>
            <a:r>
              <a:rPr lang="fr-FR" sz="2400" dirty="0">
                <a:solidFill>
                  <a:srgbClr val="414282"/>
                </a:solidFill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07" y="0"/>
            <a:ext cx="6097971" cy="6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6938</TotalTime>
  <Words>748</Words>
  <Application>Microsoft Macintosh PowerPoint</Application>
  <PresentationFormat>Widescreen</PresentationFormat>
  <Paragraphs>210</Paragraphs>
  <Slides>65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Yan Holtz</cp:lastModifiedBy>
  <cp:revision>49</cp:revision>
  <cp:lastPrinted>2018-11-19T02:32:07Z</cp:lastPrinted>
  <dcterms:created xsi:type="dcterms:W3CDTF">2018-11-08T22:29:41Z</dcterms:created>
  <dcterms:modified xsi:type="dcterms:W3CDTF">2019-06-13T15:18:55Z</dcterms:modified>
</cp:coreProperties>
</file>